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20"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EA9D8B-F5C5-4BA9-B37F-1C14BB135E48}" type="datetimeFigureOut">
              <a:rPr lang="en-US" smtClean="0"/>
              <a:t>2023-07-29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7553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117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50035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39223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EA9D8B-F5C5-4BA9-B37F-1C14BB135E48}" type="datetimeFigureOut">
              <a:rPr lang="en-US" smtClean="0"/>
              <a:t>2023-07-29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38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EA9D8B-F5C5-4BA9-B37F-1C14BB135E48}" type="datetimeFigureOut">
              <a:rPr lang="en-US" smtClean="0"/>
              <a:t>2023-07-29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750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EA9D8B-F5C5-4BA9-B37F-1C14BB135E48}" type="datetimeFigureOut">
              <a:rPr lang="en-US" smtClean="0"/>
              <a:t>2023-07-29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92934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EA9D8B-F5C5-4BA9-B37F-1C14BB135E48}" type="datetimeFigureOut">
              <a:rPr lang="en-US" smtClean="0"/>
              <a:t>2023-07-29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6701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A9D8B-F5C5-4BA9-B37F-1C14BB135E48}" type="datetimeFigureOut">
              <a:rPr lang="en-US" smtClean="0"/>
              <a:t>2023-07-29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8171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33536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2023-07-29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79827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A9D8B-F5C5-4BA9-B37F-1C14BB135E48}" type="datetimeFigureOut">
              <a:rPr lang="en-US" smtClean="0"/>
              <a:t>2023-07-29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67181-D94B-459E-ADE6-BCAA548FA6ED}" type="slidenum">
              <a:rPr lang="en-US" smtClean="0"/>
              <a:t>‹#›</a:t>
            </a:fld>
            <a:endParaRPr lang="en-US"/>
          </a:p>
        </p:txBody>
      </p:sp>
    </p:spTree>
    <p:extLst>
      <p:ext uri="{BB962C8B-B14F-4D97-AF65-F5344CB8AC3E}">
        <p14:creationId xmlns:p14="http://schemas.microsoft.com/office/powerpoint/2010/main" val="850224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document/d/1uk_EvOQv_fvbkJWQgdt62HZwEKORmGOOaljW9LFgYK0/edit"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4148-C71A-2DC9-B499-D85B065C35C1}"/>
              </a:ext>
            </a:extLst>
          </p:cNvPr>
          <p:cNvSpPr>
            <a:spLocks noGrp="1"/>
          </p:cNvSpPr>
          <p:nvPr>
            <p:ph type="ctrTitle"/>
          </p:nvPr>
        </p:nvSpPr>
        <p:spPr/>
        <p:txBody>
          <a:bodyPr/>
          <a:lstStyle/>
          <a:p>
            <a:r>
              <a:rPr lang="en-US" dirty="0"/>
              <a:t>Assessing ideas: the forest, the trees, and the larger ecosystem of which both are a part</a:t>
            </a:r>
          </a:p>
        </p:txBody>
      </p:sp>
      <p:sp>
        <p:nvSpPr>
          <p:cNvPr id="3" name="Subtitle 2">
            <a:extLst>
              <a:ext uri="{FF2B5EF4-FFF2-40B4-BE49-F238E27FC236}">
                <a16:creationId xmlns:a16="http://schemas.microsoft.com/office/drawing/2014/main" id="{67EA9EBD-8387-308B-864F-437EA23B00BD}"/>
              </a:ext>
            </a:extLst>
          </p:cNvPr>
          <p:cNvSpPr>
            <a:spLocks noGrp="1"/>
          </p:cNvSpPr>
          <p:nvPr>
            <p:ph type="subTitle" idx="1"/>
          </p:nvPr>
        </p:nvSpPr>
        <p:spPr/>
        <p:txBody>
          <a:bodyPr/>
          <a:lstStyle/>
          <a:p>
            <a:r>
              <a:rPr lang="en-US" dirty="0"/>
              <a:t>By Aaron E-J</a:t>
            </a:r>
          </a:p>
        </p:txBody>
      </p:sp>
      <p:pic>
        <p:nvPicPr>
          <p:cNvPr id="5" name="Graphic 4" descr="Forest scene with solid fill">
            <a:extLst>
              <a:ext uri="{FF2B5EF4-FFF2-40B4-BE49-F238E27FC236}">
                <a16:creationId xmlns:a16="http://schemas.microsoft.com/office/drawing/2014/main" id="{3FE3EF7C-C1D6-CA10-E328-AE363BB44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0841" y="5010149"/>
            <a:ext cx="914400" cy="914400"/>
          </a:xfrm>
          <a:prstGeom prst="rect">
            <a:avLst/>
          </a:prstGeom>
        </p:spPr>
      </p:pic>
      <p:pic>
        <p:nvPicPr>
          <p:cNvPr id="7" name="Graphic 6" descr="Fir tree with solid fill">
            <a:extLst>
              <a:ext uri="{FF2B5EF4-FFF2-40B4-BE49-F238E27FC236}">
                <a16:creationId xmlns:a16="http://schemas.microsoft.com/office/drawing/2014/main" id="{969C5904-7D9E-7770-06B3-F1A4FAB92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7034" y="5010149"/>
            <a:ext cx="914400" cy="914400"/>
          </a:xfrm>
          <a:prstGeom prst="rect">
            <a:avLst/>
          </a:prstGeom>
        </p:spPr>
      </p:pic>
      <p:pic>
        <p:nvPicPr>
          <p:cNvPr id="9" name="Picture 8" descr="Earth from outer space">
            <a:extLst>
              <a:ext uri="{FF2B5EF4-FFF2-40B4-BE49-F238E27FC236}">
                <a16:creationId xmlns:a16="http://schemas.microsoft.com/office/drawing/2014/main" id="{9685FCEA-1136-228E-E495-37188A36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701" y="4762500"/>
            <a:ext cx="2848597" cy="1602336"/>
          </a:xfrm>
          <a:prstGeom prst="rect">
            <a:avLst/>
          </a:prstGeom>
        </p:spPr>
      </p:pic>
    </p:spTree>
    <p:extLst>
      <p:ext uri="{BB962C8B-B14F-4D97-AF65-F5344CB8AC3E}">
        <p14:creationId xmlns:p14="http://schemas.microsoft.com/office/powerpoint/2010/main" val="3068906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p:txBody>
          <a:bodyPr/>
          <a:lstStyle/>
          <a:p>
            <a:r>
              <a:rPr lang="en-US" dirty="0"/>
              <a:t>What to do if you are out of ideas?</a:t>
            </a:r>
          </a:p>
        </p:txBody>
      </p:sp>
      <p:sp>
        <p:nvSpPr>
          <p:cNvPr id="3" name="Content Placeholder 2">
            <a:extLst>
              <a:ext uri="{FF2B5EF4-FFF2-40B4-BE49-F238E27FC236}">
                <a16:creationId xmlns:a16="http://schemas.microsoft.com/office/drawing/2014/main" id="{D78FAD62-EABB-B310-E4E2-FDC95BA8FC51}"/>
              </a:ext>
            </a:extLst>
          </p:cNvPr>
          <p:cNvSpPr>
            <a:spLocks noGrp="1"/>
          </p:cNvSpPr>
          <p:nvPr>
            <p:ph idx="1"/>
          </p:nvPr>
        </p:nvSpPr>
        <p:spPr/>
        <p:txBody>
          <a:bodyPr/>
          <a:lstStyle/>
          <a:p>
            <a:r>
              <a:rPr lang="en-US" dirty="0"/>
              <a:t>Placing ourselves in novel situations</a:t>
            </a:r>
          </a:p>
          <a:p>
            <a:r>
              <a:rPr lang="en-US" dirty="0"/>
              <a:t>Roll playing (either about something related to the topic just in a different context, or something completely different)</a:t>
            </a:r>
          </a:p>
          <a:p>
            <a:r>
              <a:rPr lang="en-US" dirty="0"/>
              <a:t>Talking to people you don't normally talk to</a:t>
            </a:r>
          </a:p>
          <a:p>
            <a:r>
              <a:rPr lang="en-US" dirty="0"/>
              <a:t>Getting exercise</a:t>
            </a:r>
          </a:p>
          <a:p>
            <a:r>
              <a:rPr lang="en-US" dirty="0"/>
              <a:t>Meditating</a:t>
            </a:r>
          </a:p>
          <a:p>
            <a:r>
              <a:rPr lang="en-US" dirty="0">
                <a:solidFill>
                  <a:srgbClr val="FF0000"/>
                </a:solidFill>
              </a:rPr>
              <a:t>Do </a:t>
            </a:r>
            <a:r>
              <a:rPr lang="en-US" b="1" i="1" dirty="0">
                <a:solidFill>
                  <a:srgbClr val="FF0000"/>
                </a:solidFill>
              </a:rPr>
              <a:t>you</a:t>
            </a:r>
            <a:r>
              <a:rPr lang="en-US" dirty="0">
                <a:solidFill>
                  <a:srgbClr val="FF0000"/>
                </a:solidFill>
              </a:rPr>
              <a:t> have other ways you have used when you were in a rut?</a:t>
            </a:r>
          </a:p>
        </p:txBody>
      </p:sp>
      <p:pic>
        <p:nvPicPr>
          <p:cNvPr id="5" name="Graphic 4" descr="Good Idea with solid fill">
            <a:extLst>
              <a:ext uri="{FF2B5EF4-FFF2-40B4-BE49-F238E27FC236}">
                <a16:creationId xmlns:a16="http://schemas.microsoft.com/office/drawing/2014/main" id="{93BDEB6B-6AAD-9537-F3D8-962940A06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0720" y="5732990"/>
            <a:ext cx="914400" cy="914400"/>
          </a:xfrm>
          <a:prstGeom prst="rect">
            <a:avLst/>
          </a:prstGeom>
        </p:spPr>
      </p:pic>
      <p:pic>
        <p:nvPicPr>
          <p:cNvPr id="7" name="Graphic 6" descr="Idea with solid fill">
            <a:extLst>
              <a:ext uri="{FF2B5EF4-FFF2-40B4-BE49-F238E27FC236}">
                <a16:creationId xmlns:a16="http://schemas.microsoft.com/office/drawing/2014/main" id="{617907C5-B755-264D-5B41-966B7CF73F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9440" y="5732990"/>
            <a:ext cx="914400" cy="914400"/>
          </a:xfrm>
          <a:prstGeom prst="rect">
            <a:avLst/>
          </a:prstGeom>
        </p:spPr>
      </p:pic>
      <p:pic>
        <p:nvPicPr>
          <p:cNvPr id="9" name="Graphic 8" descr="Brain in head with solid fill">
            <a:extLst>
              <a:ext uri="{FF2B5EF4-FFF2-40B4-BE49-F238E27FC236}">
                <a16:creationId xmlns:a16="http://schemas.microsoft.com/office/drawing/2014/main" id="{B4EFA21D-0717-0B28-D17C-FC39D0D1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880" y="5732990"/>
            <a:ext cx="914400" cy="914400"/>
          </a:xfrm>
          <a:prstGeom prst="rect">
            <a:avLst/>
          </a:prstGeom>
        </p:spPr>
      </p:pic>
      <p:pic>
        <p:nvPicPr>
          <p:cNvPr id="11" name="Graphic 10" descr="Head with gears with solid fill">
            <a:extLst>
              <a:ext uri="{FF2B5EF4-FFF2-40B4-BE49-F238E27FC236}">
                <a16:creationId xmlns:a16="http://schemas.microsoft.com/office/drawing/2014/main" id="{26376BCA-AF02-1BE1-33C9-C9BD61C377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160" y="5732990"/>
            <a:ext cx="914400" cy="914400"/>
          </a:xfrm>
          <a:prstGeom prst="rect">
            <a:avLst/>
          </a:prstGeom>
        </p:spPr>
      </p:pic>
    </p:spTree>
    <p:extLst>
      <p:ext uri="{BB962C8B-B14F-4D97-AF65-F5344CB8AC3E}">
        <p14:creationId xmlns:p14="http://schemas.microsoft.com/office/powerpoint/2010/main" val="1666552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8A587C-7785-A352-159F-40FBB50441DF}"/>
              </a:ext>
            </a:extLst>
          </p:cNvPr>
          <p:cNvPicPr>
            <a:picLocks noChangeAspect="1"/>
          </p:cNvPicPr>
          <p:nvPr/>
        </p:nvPicPr>
        <p:blipFill>
          <a:blip r:embed="rId2"/>
          <a:stretch>
            <a:fillRect/>
          </a:stretch>
        </p:blipFill>
        <p:spPr>
          <a:xfrm>
            <a:off x="0" y="591564"/>
            <a:ext cx="12192000" cy="5674872"/>
          </a:xfrm>
          <a:prstGeom prst="rect">
            <a:avLst/>
          </a:prstGeom>
        </p:spPr>
      </p:pic>
      <p:sp>
        <p:nvSpPr>
          <p:cNvPr id="8" name="TextBox 7">
            <a:extLst>
              <a:ext uri="{FF2B5EF4-FFF2-40B4-BE49-F238E27FC236}">
                <a16:creationId xmlns:a16="http://schemas.microsoft.com/office/drawing/2014/main" id="{ADC2E279-E1D8-CA7B-EEAE-D7C1850D7717}"/>
              </a:ext>
            </a:extLst>
          </p:cNvPr>
          <p:cNvSpPr txBox="1"/>
          <p:nvPr/>
        </p:nvSpPr>
        <p:spPr>
          <a:xfrm>
            <a:off x="3759463" y="51488"/>
            <a:ext cx="4673074" cy="646331"/>
          </a:xfrm>
          <a:prstGeom prst="rect">
            <a:avLst/>
          </a:prstGeom>
          <a:noFill/>
        </p:spPr>
        <p:txBody>
          <a:bodyPr wrap="none" rtlCol="0">
            <a:spAutoFit/>
          </a:bodyPr>
          <a:lstStyle/>
          <a:p>
            <a:r>
              <a:rPr lang="en-US" sz="3600" dirty="0"/>
              <a:t>Example Business Ideas</a:t>
            </a:r>
          </a:p>
        </p:txBody>
      </p:sp>
      <p:pic>
        <p:nvPicPr>
          <p:cNvPr id="10" name="Picture 9" descr="A QR code to the Google doc">
            <a:hlinkClick r:id="rId3"/>
            <a:extLst>
              <a:ext uri="{FF2B5EF4-FFF2-40B4-BE49-F238E27FC236}">
                <a16:creationId xmlns:a16="http://schemas.microsoft.com/office/drawing/2014/main" id="{3099A421-059B-75B1-E626-58341B956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7252" y="4394717"/>
            <a:ext cx="1931437" cy="1931437"/>
          </a:xfrm>
          <a:prstGeom prst="rect">
            <a:avLst/>
          </a:prstGeom>
        </p:spPr>
      </p:pic>
      <p:sp>
        <p:nvSpPr>
          <p:cNvPr id="11" name="TextBox 10">
            <a:hlinkClick r:id="rId3"/>
            <a:extLst>
              <a:ext uri="{FF2B5EF4-FFF2-40B4-BE49-F238E27FC236}">
                <a16:creationId xmlns:a16="http://schemas.microsoft.com/office/drawing/2014/main" id="{9906A4F9-3B51-CE23-1474-E2C6AB8EA6AB}"/>
              </a:ext>
            </a:extLst>
          </p:cNvPr>
          <p:cNvSpPr txBox="1"/>
          <p:nvPr/>
        </p:nvSpPr>
        <p:spPr>
          <a:xfrm>
            <a:off x="8164846" y="6404996"/>
            <a:ext cx="2916248" cy="369332"/>
          </a:xfrm>
          <a:prstGeom prst="rect">
            <a:avLst/>
          </a:prstGeom>
          <a:noFill/>
        </p:spPr>
        <p:txBody>
          <a:bodyPr wrap="none" rtlCol="0">
            <a:spAutoFit/>
          </a:bodyPr>
          <a:lstStyle/>
          <a:p>
            <a:r>
              <a:rPr lang="en-US" dirty="0"/>
              <a:t>A QR code to the Google doc</a:t>
            </a:r>
          </a:p>
        </p:txBody>
      </p:sp>
    </p:spTree>
    <p:extLst>
      <p:ext uri="{BB962C8B-B14F-4D97-AF65-F5344CB8AC3E}">
        <p14:creationId xmlns:p14="http://schemas.microsoft.com/office/powerpoint/2010/main" val="1093111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E090-27C6-2AF0-D80F-0C685AA7D4D5}"/>
              </a:ext>
            </a:extLst>
          </p:cNvPr>
          <p:cNvSpPr>
            <a:spLocks noGrp="1"/>
          </p:cNvSpPr>
          <p:nvPr>
            <p:ph type="title"/>
          </p:nvPr>
        </p:nvSpPr>
        <p:spPr/>
        <p:txBody>
          <a:bodyPr/>
          <a:lstStyle/>
          <a:p>
            <a:r>
              <a:rPr lang="en-US" dirty="0"/>
              <a:t>Analyze The Ideas</a:t>
            </a:r>
          </a:p>
        </p:txBody>
      </p:sp>
      <p:sp>
        <p:nvSpPr>
          <p:cNvPr id="3" name="Content Placeholder 2">
            <a:extLst>
              <a:ext uri="{FF2B5EF4-FFF2-40B4-BE49-F238E27FC236}">
                <a16:creationId xmlns:a16="http://schemas.microsoft.com/office/drawing/2014/main" id="{9148F08A-108E-9013-C839-5E7181F8446D}"/>
              </a:ext>
            </a:extLst>
          </p:cNvPr>
          <p:cNvSpPr>
            <a:spLocks noGrp="1"/>
          </p:cNvSpPr>
          <p:nvPr>
            <p:ph idx="1"/>
          </p:nvPr>
        </p:nvSpPr>
        <p:spPr>
          <a:xfrm>
            <a:off x="609600" y="1268963"/>
            <a:ext cx="10972800" cy="5458408"/>
          </a:xfrm>
        </p:spPr>
        <p:txBody>
          <a:bodyPr>
            <a:normAutofit/>
          </a:bodyPr>
          <a:lstStyle/>
          <a:p>
            <a:r>
              <a:rPr lang="en-US" sz="2400" dirty="0">
                <a:effectLst/>
                <a:latin typeface="Times New Roman" panose="02020603050405020304" pitchFamily="18" charset="0"/>
                <a:ea typeface="Calibri" panose="020F0502020204030204" pitchFamily="34" charset="0"/>
              </a:rPr>
              <a:t>Efficacy?</a:t>
            </a:r>
          </a:p>
          <a:p>
            <a:r>
              <a:rPr lang="en-US" sz="2400" dirty="0">
                <a:latin typeface="Times New Roman" panose="02020603050405020304" pitchFamily="18" charset="0"/>
                <a:ea typeface="Calibri" panose="020F0502020204030204" pitchFamily="34" charset="0"/>
              </a:rPr>
              <a:t>U</a:t>
            </a:r>
            <a:r>
              <a:rPr lang="en-US" sz="2400" dirty="0">
                <a:effectLst/>
                <a:latin typeface="Times New Roman" panose="02020603050405020304" pitchFamily="18" charset="0"/>
                <a:ea typeface="Calibri" panose="020F0502020204030204" pitchFamily="34" charset="0"/>
              </a:rPr>
              <a:t>sefulness in society?</a:t>
            </a:r>
          </a:p>
          <a:p>
            <a:r>
              <a:rPr lang="en-US" sz="2400" dirty="0">
                <a:effectLst/>
                <a:latin typeface="Times New Roman" panose="02020603050405020304" pitchFamily="18" charset="0"/>
                <a:ea typeface="Calibri" panose="020F0502020204030204" pitchFamily="34" charset="0"/>
              </a:rPr>
              <a:t>Are there already solutions that fulfill this challenge?</a:t>
            </a:r>
          </a:p>
          <a:p>
            <a:r>
              <a:rPr lang="en-US" sz="2400" dirty="0">
                <a:effectLst/>
                <a:latin typeface="Times New Roman" panose="02020603050405020304" pitchFamily="18" charset="0"/>
                <a:ea typeface="Calibri" panose="020F0502020204030204" pitchFamily="34" charset="0"/>
              </a:rPr>
              <a:t>How many people are likely to benefit if the idea is realized?  How did you arrive at that conclusion</a:t>
            </a:r>
            <a:r>
              <a:rPr lang="en-US" sz="2400" dirty="0">
                <a:latin typeface="Times New Roman" panose="02020603050405020304" pitchFamily="18" charset="0"/>
                <a:ea typeface="Calibri" panose="020F0502020204030204" pitchFamily="34" charset="0"/>
              </a:rPr>
              <a:t>?</a:t>
            </a:r>
            <a:endParaRPr lang="en-US" sz="2400" dirty="0">
              <a:effectLst/>
              <a:latin typeface="Times New Roman" panose="02020603050405020304" pitchFamily="18" charset="0"/>
              <a:ea typeface="Calibri" panose="020F0502020204030204" pitchFamily="34" charset="0"/>
            </a:endParaRPr>
          </a:p>
          <a:p>
            <a:r>
              <a:rPr lang="en-US" sz="2400" dirty="0">
                <a:effectLst/>
                <a:latin typeface="Times New Roman" panose="02020603050405020304" pitchFamily="18" charset="0"/>
                <a:ea typeface="Calibri" panose="020F0502020204030204" pitchFamily="34" charset="0"/>
              </a:rPr>
              <a:t>Will it be solving an unmet need, fulfilling an insatiable desire, or fulfilling an obligation?</a:t>
            </a:r>
          </a:p>
          <a:p>
            <a:r>
              <a:rPr lang="en-US" sz="2400" dirty="0">
                <a:effectLst/>
                <a:latin typeface="Times New Roman" panose="02020603050405020304" pitchFamily="18" charset="0"/>
                <a:ea typeface="Calibri" panose="020F0502020204030204" pitchFamily="34" charset="0"/>
              </a:rPr>
              <a:t>Is there enough will and internal interest to sustain the amount of effort required for implementing the idea?  </a:t>
            </a:r>
          </a:p>
          <a:p>
            <a:r>
              <a:rPr lang="en-US" sz="2400" dirty="0">
                <a:effectLst/>
                <a:latin typeface="Times New Roman" panose="02020603050405020304" pitchFamily="18" charset="0"/>
                <a:ea typeface="Calibri" panose="020F0502020204030204" pitchFamily="34" charset="0"/>
              </a:rPr>
              <a:t>How can we work together to leverage our individual strengths and make each idea more achievable than if we were working alone?  </a:t>
            </a:r>
          </a:p>
          <a:p>
            <a:r>
              <a:rPr lang="en-US" sz="2400" dirty="0">
                <a:latin typeface="Times New Roman" panose="02020603050405020304" pitchFamily="18" charset="0"/>
                <a:ea typeface="Calibri" panose="020F0502020204030204" pitchFamily="34" charset="0"/>
              </a:rPr>
              <a:t>How long and how difficult will it be to become a reality?  Is it worth this effort?</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6927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9BC5-A1CC-CD10-1257-5B7C78812990}"/>
              </a:ext>
            </a:extLst>
          </p:cNvPr>
          <p:cNvSpPr>
            <a:spLocks noGrp="1"/>
          </p:cNvSpPr>
          <p:nvPr>
            <p:ph type="title"/>
          </p:nvPr>
        </p:nvSpPr>
        <p:spPr/>
        <p:txBody>
          <a:bodyPr/>
          <a:lstStyle/>
          <a:p>
            <a:r>
              <a:rPr lang="en-US" dirty="0"/>
              <a:t>Assignment</a:t>
            </a:r>
          </a:p>
        </p:txBody>
      </p:sp>
      <p:sp>
        <p:nvSpPr>
          <p:cNvPr id="3" name="Content Placeholder 2">
            <a:extLst>
              <a:ext uri="{FF2B5EF4-FFF2-40B4-BE49-F238E27FC236}">
                <a16:creationId xmlns:a16="http://schemas.microsoft.com/office/drawing/2014/main" id="{CDEABEFF-7AF9-5B9D-140B-F990B17C93CA}"/>
              </a:ext>
            </a:extLst>
          </p:cNvPr>
          <p:cNvSpPr>
            <a:spLocks noGrp="1"/>
          </p:cNvSpPr>
          <p:nvPr>
            <p:ph idx="1"/>
          </p:nvPr>
        </p:nvSpPr>
        <p:spPr>
          <a:xfrm>
            <a:off x="609600" y="1600201"/>
            <a:ext cx="10972800" cy="5257799"/>
          </a:xfrm>
        </p:spPr>
        <p:txBody>
          <a:bodyPr>
            <a:normAutofit lnSpcReduction="10000"/>
          </a:bodyPr>
          <a:lstStyle/>
          <a:p>
            <a:r>
              <a:rPr lang="en-US" dirty="0"/>
              <a:t>Continue brainstorming some more ideas on 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p>
        </p:txBody>
      </p:sp>
    </p:spTree>
    <p:extLst>
      <p:ext uri="{BB962C8B-B14F-4D97-AF65-F5344CB8AC3E}">
        <p14:creationId xmlns:p14="http://schemas.microsoft.com/office/powerpoint/2010/main" val="2722360324"/>
      </p:ext>
    </p:extLst>
  </p:cSld>
  <p:clrMapOvr>
    <a:masterClrMapping/>
  </p:clrMapOvr>
</p:sld>
</file>

<file path=ppt/theme/theme1.xml><?xml version="1.0" encoding="utf-8"?>
<a:theme xmlns:a="http://schemas.openxmlformats.org/drawingml/2006/main" name="Times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TimesNew</Template>
  <TotalTime>8595</TotalTime>
  <Words>340</Words>
  <Application>Microsoft Office PowerPoint</Application>
  <PresentationFormat>Widescreen</PresentationFormat>
  <Paragraphs>22</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Times New Roman</vt:lpstr>
      <vt:lpstr>TimesNew</vt:lpstr>
      <vt:lpstr>Assessing ideas: the forest, the trees, and the larger ecosystem of which both are a part</vt:lpstr>
      <vt:lpstr>What to do if you are out of ideas?</vt:lpstr>
      <vt:lpstr>PowerPoint Presentation</vt:lpstr>
      <vt:lpstr>Analyze The Ideas</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ideas: the forest, the trees, and the larger ecosystem of which both are a part</dc:title>
  <dc:creator>Aaron E-J</dc:creator>
  <cp:lastModifiedBy>Aaron E-J</cp:lastModifiedBy>
  <cp:revision>6</cp:revision>
  <dcterms:created xsi:type="dcterms:W3CDTF">2023-07-29T18:13:34Z</dcterms:created>
  <dcterms:modified xsi:type="dcterms:W3CDTF">2023-08-04T17:28:56Z</dcterms:modified>
</cp:coreProperties>
</file>